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schemas.openxmlformats.org/officeDocument/2006/relationships/slide" Target="slides/slide4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northeastern.edu/magy/courses/AI/FuzzyLogicGames.pdf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northeastern.edu/magy/courses/AI/FuzzyLogicGames.pdf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northeastern.edu/magy/courses/AI/FuzzyLogicGames.pdf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ccis2k.org/iajit/PDF/vol.3,no.4/7-Adnan.pdf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en.wikipedia.org/wiki/Adaptive_neuro_fuzzy_inference_system" TargetMode="Externa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cs.cmu.edu/~guyang/Everest/doc/FPSA.PDF" TargetMode="Externa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cs.cmu.edu/~guyang/Everest/doc/FPSA.PDF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http://www.academia.edu/6850195/The_use_of_Fuzzy_Logic_for_Artificial_Intelligence_in_Games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http://www.northeastern.edu/magy/courses/AI/FuzzyLogicGames.pdf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http://image.t45ol.com/screenshot/big/8950.jpg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2"/>
              </a:rPr>
              <a:t>http://www.northeastern.edu/magy/courses/AI/FuzzyLogicGames.pdf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2"/>
              </a:rPr>
              <a:t>http://www.northeastern.edu/magy/courses/AI/FuzzyLogicGames.pdf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http://ccis2k.org/iajit/PDF/vol.3,no.4/7-Adnan.pdf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http://www.creightonevans.com/images/Fuzzy%20Pac-Man.jpg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http://ccis2k.org/iajit/PDF/vol.3,no.4/7-Adnan.pdf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https://thepacman.codeplex.com/SourceControl/latest#Pacman/FuzzyController.cs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https://thepacman.codeplex.com/SourceControl/latest#Pacman/FuzzyController.cs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https://en.wikipedia.org/wiki/Artificial_neural_network#Learning_algorithm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8" name="Shape 4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9" name="Shape 4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http://www.generation5.org/content/2001/hannan.asp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0" name="Shape 4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http://www.onlamp.com/pub/a/onlamp/2004/09/30/AIforGameDev.html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https://en.wikipedia.org/wiki/Adaptive_neuro_fuzzy_inference_system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http://www.mathworks.com/help/fuzzy/neuro-adaptive-learning-and-anfis.html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http://www.cs.cmu.edu/~guyang/Everest/doc/FPSA.PDF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https://en.wikipedia.org/wiki/RoboCup_Simulation_League#/media/File:RoboCup-2D-Soccer-Simulation-Field.jpg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0" name="Shape 5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http://www.cs.cmu.edu/~guyang/Everest/doc/FPSA.PDF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https://en.wikipedia.org/wiki/RoboCup_Simulation_League#/media/File:RoboCup-2D-Soccer-Simulation-Field.jpg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basically feed in, calculate based on what you know, re calc and output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6" name="Shape 5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2" name="Shape 5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7" name="Shape 5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Relationship Id="rId4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9.jpg"/><Relationship Id="rId4" Type="http://schemas.openxmlformats.org/officeDocument/2006/relationships/image" Target="../media/image07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cs.bilkent.edu.tr/~zeynep/files/short_fuzzy_logic_tutorial.pdf" TargetMode="External"/><Relationship Id="rId4" Type="http://schemas.openxmlformats.org/officeDocument/2006/relationships/hyperlink" Target="http://citeseerx.ist.psu.edu/viewdoc/download?rep=rep1&amp;type=pdf&amp;doi=10.1.1.125.2096" TargetMode="External"/><Relationship Id="rId11" Type="http://schemas.openxmlformats.org/officeDocument/2006/relationships/hyperlink" Target="http://www.ieejournal.com/Vol_5_No_6/Advanced%20Controllers%20Using%20Fuzzy%20Logic%20Controller%20(FLC)%20for%20Performance%20Improvement.pdf" TargetMode="External"/><Relationship Id="rId10" Type="http://schemas.openxmlformats.org/officeDocument/2006/relationships/hyperlink" Target="http://www.cs.princeton.edu/courses/archive/fall07/cos436/HIDDEN/Knapp/fuzzy004.htm" TargetMode="External"/><Relationship Id="rId9" Type="http://schemas.openxmlformats.org/officeDocument/2006/relationships/hyperlink" Target="http://access.feld.cvut.cz/view.php?cisloclanku=2012080002" TargetMode="External"/><Relationship Id="rId5" Type="http://schemas.openxmlformats.org/officeDocument/2006/relationships/hyperlink" Target="http://purvag.com/blog/?p=284" TargetMode="External"/><Relationship Id="rId6" Type="http://schemas.openxmlformats.org/officeDocument/2006/relationships/hyperlink" Target="http://www.maplesoft.com/applications/view.aspx?SID=1409&amp;view=html" TargetMode="External"/><Relationship Id="rId7" Type="http://schemas.openxmlformats.org/officeDocument/2006/relationships/hyperlink" Target="http://www.mathworks.com/help/fuzzy/what-is-fuzzy-logic.html?refresh=true" TargetMode="External"/><Relationship Id="rId8" Type="http://schemas.openxmlformats.org/officeDocument/2006/relationships/hyperlink" Target="http://www.mathworks.com/help/fuzzy/an-introductory-example-fuzzy-versus-nonfuzzy-logic.html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thepacman.codeplex.com/SourceControl/latest" TargetMode="External"/><Relationship Id="rId4" Type="http://schemas.openxmlformats.org/officeDocument/2006/relationships/hyperlink" Target="http://www.academia.edu/6850195/The_use_of_Fuzzy_Logic_for_Artificial_Intelligence_in_Games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AI Tech Team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Taumer Anabtawi, Katie Finley, Jeff Huggins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 4: Apply Fuzzy Rules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Map fuzzified input to corresponding output sets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Produces a confidence value associated with the output sets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50" y="2136908"/>
            <a:ext cx="8799700" cy="282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 5: Defuzzification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Combine into a single fuzzy set based on confidence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This output fuzzy set is defuzzified for a single value (usually by centroid)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475" y="2403832"/>
            <a:ext cx="2309749" cy="117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4261400" y="2621450"/>
            <a:ext cx="1639799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23.70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 5: Defuzzification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7" y="1152462"/>
            <a:ext cx="53054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54479" r="0" t="0"/>
          <a:stretch/>
        </p:blipFill>
        <p:spPr>
          <a:xfrm>
            <a:off x="3202043" y="3230550"/>
            <a:ext cx="2415075" cy="170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Shape 134"/>
          <p:cNvCxnSpPr/>
          <p:nvPr/>
        </p:nvCxnSpPr>
        <p:spPr>
          <a:xfrm>
            <a:off x="4409587" y="2857450"/>
            <a:ext cx="0" cy="45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5" name="Shape 135"/>
          <p:cNvCxnSpPr/>
          <p:nvPr/>
        </p:nvCxnSpPr>
        <p:spPr>
          <a:xfrm flipH="1" rot="10800000">
            <a:off x="3478700" y="3727250"/>
            <a:ext cx="497100" cy="17399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" name="Shape 136"/>
          <p:cNvCxnSpPr/>
          <p:nvPr/>
        </p:nvCxnSpPr>
        <p:spPr>
          <a:xfrm>
            <a:off x="3963225" y="3727175"/>
            <a:ext cx="198899" cy="695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7" name="Shape 137"/>
          <p:cNvCxnSpPr/>
          <p:nvPr/>
        </p:nvCxnSpPr>
        <p:spPr>
          <a:xfrm>
            <a:off x="4186850" y="4410500"/>
            <a:ext cx="6708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8" name="Shape 138"/>
          <p:cNvCxnSpPr/>
          <p:nvPr/>
        </p:nvCxnSpPr>
        <p:spPr>
          <a:xfrm>
            <a:off x="4832900" y="4422925"/>
            <a:ext cx="86999" cy="136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6012" y="3122050"/>
            <a:ext cx="2466975" cy="1847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/>
          <p:nvPr/>
        </p:nvCxnSpPr>
        <p:spPr>
          <a:xfrm>
            <a:off x="5342275" y="4099900"/>
            <a:ext cx="1130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Methods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Membership functions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triangular, bell, sinusoidal, exponential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Inference mechanism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Sugeno</a:t>
            </a:r>
          </a:p>
          <a:p>
            <a:pPr indent="-228600" lvl="2" marL="1371600" rtl="0">
              <a:spcBef>
                <a:spcPts val="0"/>
              </a:spcBef>
              <a:buChar char="■"/>
            </a:pPr>
            <a:r>
              <a:rPr lang="en"/>
              <a:t>calculates degree of applicability immediately after defining fuzzy sets/rules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Defuzzification mechanism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bisector, mean of maximum, largest of maximum, smallest of maximum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Use Fuzzy Logic?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Flexibility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Tolerability of imprecise data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Ability to model nonlinear functions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Based on natural language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Low computation costs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use Fuzzy Logic in Games?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677225"/>
            <a:ext cx="3999899" cy="253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Traditional decision making: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Results in unnatural sudden switches from one decision to another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832400" y="1677225"/>
            <a:ext cx="3999899" cy="253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Fuzzy decision making: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More natural behavior with gradual changes in behavior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11700" y="1143000"/>
            <a:ext cx="5764799" cy="76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2"/>
                </a:solidFill>
              </a:rPr>
              <a:t>Vast improvement in AI decision making!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2175" y="2803887"/>
            <a:ext cx="21907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Examples of Fuzzy Logic in Video Games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599" cy="3537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Used in games where NPCs need to make decisions based on their surroundings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Examples (Pictured left to right):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Civilization: Call To Power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Personalities of leaders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Sims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BattleCity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S.W.A.T 2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Revolutionary AI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Halo 3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550" y="1788925"/>
            <a:ext cx="3476625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550" y="3106700"/>
            <a:ext cx="1755924" cy="13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Battle City - 1985 (1st Version)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Battle City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NPC Tanks strive to protect base alongside human player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Enemies exhibit random behavior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Tanks act based on three factors: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Time since last attack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Damage of walls surrounding base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Strength of enemies in sight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Used to calculate roaming radius of tanks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How far can I go from the base?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775" y="2349550"/>
            <a:ext cx="299085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Battle City - Fuzzy Logic Implementation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Define fuzzy sets: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200"/>
              <a:t>Time since last assault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200"/>
              <a:t>Now, Recent, History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200"/>
              <a:t>Shield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200"/>
              <a:t>Poor, OK, Good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200"/>
              <a:t>Enemy Strength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1200"/>
              <a:t>Weak, Moderate, Strong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Define fuzzy rules and defuzzify: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200"/>
              <a:t>Calculate roaming distance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9062" y="1546225"/>
            <a:ext cx="313372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Battle City - Fuzzy Logic Implementation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Fuzzification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233975"/>
            <a:ext cx="2385599" cy="39095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Shape 191"/>
          <p:cNvCxnSpPr>
            <a:endCxn id="192" idx="1"/>
          </p:cNvCxnSpPr>
          <p:nvPr/>
        </p:nvCxnSpPr>
        <p:spPr>
          <a:xfrm>
            <a:off x="2747600" y="1703500"/>
            <a:ext cx="2659800" cy="115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3" name="Shape 193"/>
          <p:cNvCxnSpPr>
            <a:endCxn id="192" idx="1"/>
          </p:cNvCxnSpPr>
          <p:nvPr/>
        </p:nvCxnSpPr>
        <p:spPr>
          <a:xfrm flipH="1" rot="10800000">
            <a:off x="2725450" y="2860662"/>
            <a:ext cx="2682000" cy="6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4" name="Shape 194"/>
          <p:cNvCxnSpPr>
            <a:endCxn id="192" idx="1"/>
          </p:cNvCxnSpPr>
          <p:nvPr/>
        </p:nvCxnSpPr>
        <p:spPr>
          <a:xfrm flipH="1" rot="10800000">
            <a:off x="2769550" y="2860662"/>
            <a:ext cx="2637900" cy="151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137" y="2098675"/>
            <a:ext cx="28670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Fuzzy Logic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Battle City - Fuzzy Logic Implementation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600"/>
              <a:t>Case: Base is in danger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1600"/>
              <a:t>Enemy is close, base is weak and enemy is strong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1600"/>
              <a:t>Roaming radius of protecting tanks should </a:t>
            </a:r>
            <a:r>
              <a:rPr lang="en"/>
              <a:t>be low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50" y="2450375"/>
            <a:ext cx="4198024" cy="223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Shape 203"/>
          <p:cNvCxnSpPr/>
          <p:nvPr/>
        </p:nvCxnSpPr>
        <p:spPr>
          <a:xfrm>
            <a:off x="1439725" y="2359675"/>
            <a:ext cx="32999" cy="265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04" name="Shape 204"/>
          <p:cNvCxnSpPr/>
          <p:nvPr/>
        </p:nvCxnSpPr>
        <p:spPr>
          <a:xfrm rot="10800000">
            <a:off x="1384775" y="4198225"/>
            <a:ext cx="0" cy="2198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522" y="2503110"/>
            <a:ext cx="2811400" cy="2126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6" name="Shape 206"/>
          <p:cNvCxnSpPr>
            <a:stCxn id="202" idx="3"/>
          </p:cNvCxnSpPr>
          <p:nvPr/>
        </p:nvCxnSpPr>
        <p:spPr>
          <a:xfrm>
            <a:off x="4764575" y="3566137"/>
            <a:ext cx="7527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07" name="Shape 207"/>
          <p:cNvSpPr txBox="1"/>
          <p:nvPr/>
        </p:nvSpPr>
        <p:spPr>
          <a:xfrm>
            <a:off x="6099675" y="3767275"/>
            <a:ext cx="2099099" cy="861899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Return To Base!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Battle City - Results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37750" y="1302300"/>
            <a:ext cx="3108000" cy="3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Pros: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Teammate tank makes “smart” decisions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Takes into account many factors before acting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More strategical and challenging experience for user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Easy to implement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Computationally light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All factors considered at once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5284950" y="1302300"/>
            <a:ext cx="3108000" cy="23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Cons: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Might be “overkill”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Enemy movement is purely random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</a:pPr>
            <a:r>
              <a:rPr lang="en">
                <a:solidFill>
                  <a:schemeClr val="dk2"/>
                </a:solidFill>
              </a:rPr>
              <a:t>AI can be too smart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</a:pPr>
            <a:r>
              <a:rPr lang="en">
                <a:solidFill>
                  <a:schemeClr val="dk2"/>
                </a:solidFill>
              </a:rPr>
              <a:t>Human players can become frustrated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Pac Man (Non Official)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311700" y="1152475"/>
            <a:ext cx="8520599" cy="3798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Non-Official version of Pac Man with intelligent ghosts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Ghost decision making based on a fuzzy logic implementation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Possible ghost behavior: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Hunter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Actively go after Pac Man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A* search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Defense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Run to areas with many pellets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Lure Pac Man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Shy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Ghosts run away from other ghosts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Enemies are spread out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Random</a:t>
            </a:r>
          </a:p>
          <a:p>
            <a:pPr indent="-228600" lvl="2" marL="1371600">
              <a:spcBef>
                <a:spcPts val="0"/>
              </a:spcBef>
            </a:pPr>
            <a:r>
              <a:rPr lang="en"/>
              <a:t>Default Case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2950" y="2203100"/>
            <a:ext cx="1208125" cy="191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Choosing Ghost Behavior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Set of Fuzzy Rules decide which behavior is chosen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Factors Considered: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Relative Pac Man location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Relative Ghost Location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Pellet number remaining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Player Skill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Calculated from a separate set of fuzzy rules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Derived from: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en"/>
              <a:t>Pellet consumption rate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en"/>
              <a:t>Length of time player has been alive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Likelihood of behavior being exhibited calculated from result of Fuzzy Logic calculation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Fuzzy Logic Pac Man: A Code Example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748" y="1738748"/>
            <a:ext cx="4762699" cy="70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737" y="1259162"/>
            <a:ext cx="433387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750" y="2575925"/>
            <a:ext cx="3208999" cy="228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5887675" y="1757399"/>
            <a:ext cx="2878199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Confidence value calculated based on pre-chosen factors</a:t>
            </a:r>
          </a:p>
        </p:txBody>
      </p:sp>
      <p:cxnSp>
        <p:nvCxnSpPr>
          <p:cNvPr id="238" name="Shape 238"/>
          <p:cNvCxnSpPr>
            <a:stCxn id="237" idx="1"/>
            <a:endCxn id="234" idx="3"/>
          </p:cNvCxnSpPr>
          <p:nvPr/>
        </p:nvCxnSpPr>
        <p:spPr>
          <a:xfrm rot="10800000">
            <a:off x="5154475" y="2088899"/>
            <a:ext cx="733200" cy="1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9" name="Shape 239"/>
          <p:cNvSpPr txBox="1"/>
          <p:nvPr/>
        </p:nvSpPr>
        <p:spPr>
          <a:xfrm>
            <a:off x="5876725" y="2932900"/>
            <a:ext cx="2659199" cy="13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Decide which behavior to exhibit based on output of fuzzy logic calculation</a:t>
            </a:r>
          </a:p>
        </p:txBody>
      </p:sp>
      <p:cxnSp>
        <p:nvCxnSpPr>
          <p:cNvPr id="240" name="Shape 240"/>
          <p:cNvCxnSpPr/>
          <p:nvPr/>
        </p:nvCxnSpPr>
        <p:spPr>
          <a:xfrm rot="10800000">
            <a:off x="3699025" y="3107949"/>
            <a:ext cx="2177699" cy="48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1" name="Shape 241"/>
          <p:cNvCxnSpPr/>
          <p:nvPr/>
        </p:nvCxnSpPr>
        <p:spPr>
          <a:xfrm flipH="1">
            <a:off x="3830124" y="3589450"/>
            <a:ext cx="2046600" cy="4487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Fuzzy Logic Pac Man: A Code Example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Calculate Hunter behavior likelihood from the pre-chosen factors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Distance, Skill, Pellet amount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575" y="2356125"/>
            <a:ext cx="8520598" cy="1890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Fuzzy Logic Pac Man: Results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Players surveyed to assess implementation of game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125" y="1794850"/>
            <a:ext cx="2476500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4750325" y="1931550"/>
            <a:ext cx="4136700" cy="12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Users saw the game as 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Less predictable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More “human” like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More fun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Better overall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787950" y="3775550"/>
            <a:ext cx="7736999" cy="6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Conclusion: Better overall game without sacrificing simplicity and performance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Artificial Neural Networks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150" y="2991197"/>
            <a:ext cx="3581674" cy="204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an artificial neural network?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Think of a system of connected “neurons” that exchange information with each other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connections have numeric weights that can be adjusted based on experience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This allows the network to be capable of “learning”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Best used when trying to approximate or estimate an output </a:t>
            </a:r>
          </a:p>
          <a:p>
            <a:pPr indent="-228600" lvl="1" marL="1371600" rtl="0">
              <a:spcBef>
                <a:spcPts val="0"/>
              </a:spcBef>
            </a:pPr>
            <a:r>
              <a:rPr lang="en"/>
              <a:t>Pattern Recognition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Example: Handwriting recognition software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does the network learn?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Weights are determined by training - most commonly is through back-propagation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For a given input, compare actual output to desired output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Working backwards from the output neuron, adjust the weights of the inter-neuron connections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 a training set</a:t>
            </a:r>
          </a:p>
          <a:p>
            <a:pPr indent="-228600" lvl="0" marL="914400" rtl="0">
              <a:spcBef>
                <a:spcPts val="0"/>
              </a:spcBef>
              <a:buAutoNum type="arabicPeriod"/>
            </a:pPr>
            <a:r>
              <a:rPr lang="en"/>
              <a:t>Submit training set as input to the network</a:t>
            </a:r>
          </a:p>
          <a:p>
            <a:pPr indent="-228600" lvl="0" marL="914400" rtl="0">
              <a:spcBef>
                <a:spcPts val="0"/>
              </a:spcBef>
              <a:buAutoNum type="arabicPeriod"/>
            </a:pPr>
            <a:r>
              <a:rPr lang="en"/>
              <a:t>Calculate the error for the output neurons</a:t>
            </a:r>
          </a:p>
          <a:p>
            <a:pPr indent="-228600" lvl="0" marL="914400" rtl="0">
              <a:spcBef>
                <a:spcPts val="0"/>
              </a:spcBef>
              <a:buAutoNum type="arabicPeriod"/>
            </a:pPr>
            <a:r>
              <a:rPr lang="en"/>
              <a:t>Back-propagate the error across the hidden neurons</a:t>
            </a:r>
          </a:p>
          <a:p>
            <a:pPr indent="-228600" lvl="0" marL="914400">
              <a:spcBef>
                <a:spcPts val="0"/>
              </a:spcBef>
              <a:buAutoNum type="arabicPeriod"/>
            </a:pPr>
            <a:r>
              <a:rPr lang="en"/>
              <a:t>Adjust weights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Fuzzy Logic?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way to determine degrees of truth in a logical sentence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While Boolean Logic is complete truth/falseness, Fuzzy Logic allows for partial truth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84703"/>
            <a:ext cx="9143998" cy="2658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Neural Network Example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705675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282" name="Shape 282"/>
          <p:cNvSpPr/>
          <p:nvPr/>
        </p:nvSpPr>
        <p:spPr>
          <a:xfrm>
            <a:off x="1610550" y="19874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610550" y="30087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3705675" y="333092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3705675" y="2432100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3705675" y="153327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6095250" y="2481175"/>
            <a:ext cx="789000" cy="7589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 rot="-665027">
            <a:off x="2553254" y="2082260"/>
            <a:ext cx="998729" cy="1299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 rot="948437">
            <a:off x="2482396" y="2531343"/>
            <a:ext cx="1179504" cy="1300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 rot="2164856">
            <a:off x="2265447" y="3035643"/>
            <a:ext cx="1533805" cy="1299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 rot="-784145">
            <a:off x="2461991" y="3078515"/>
            <a:ext cx="1245767" cy="1299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 rot="423080">
            <a:off x="2408384" y="3560136"/>
            <a:ext cx="1273230" cy="1299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 rot="1081822">
            <a:off x="4474201" y="2286164"/>
            <a:ext cx="1652552" cy="1299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 rot="-1089716">
            <a:off x="4489036" y="3263098"/>
            <a:ext cx="1652530" cy="13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 rot="-1345">
            <a:off x="4543050" y="2773637"/>
            <a:ext cx="1533300" cy="13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2802850" y="1845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000"/>
              <a:t>m1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925300" y="22922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m2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2698175" y="2663762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m3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550125" y="31841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m4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2802862" y="33309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m5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898000" y="19874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m6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4898000" y="2531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m7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4897975" y="30746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m8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1705350" y="1052300"/>
            <a:ext cx="599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Input</a:t>
            </a:r>
          </a:p>
        </p:txBody>
      </p:sp>
      <p:sp>
        <p:nvSpPr>
          <p:cNvPr id="305" name="Shape 305"/>
          <p:cNvSpPr txBox="1"/>
          <p:nvPr>
            <p:ph idx="2" type="body"/>
          </p:nvPr>
        </p:nvSpPr>
        <p:spPr>
          <a:xfrm>
            <a:off x="6095250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Output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Neural Network Example - Submit training set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705675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312" name="Shape 312"/>
          <p:cNvSpPr/>
          <p:nvPr/>
        </p:nvSpPr>
        <p:spPr>
          <a:xfrm>
            <a:off x="1610550" y="19874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1610550" y="30087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3705675" y="333092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3705675" y="2432100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3705675" y="153327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6095250" y="2481175"/>
            <a:ext cx="789000" cy="7589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/>
        </p:nvSpPr>
        <p:spPr>
          <a:xfrm rot="-665027">
            <a:off x="2553254" y="2082260"/>
            <a:ext cx="998729" cy="1299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 rot="948437">
            <a:off x="2482396" y="2531343"/>
            <a:ext cx="1179504" cy="1300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/>
        </p:nvSpPr>
        <p:spPr>
          <a:xfrm rot="2164856">
            <a:off x="2265447" y="3035643"/>
            <a:ext cx="1533805" cy="1299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 rot="-784145">
            <a:off x="2461991" y="3078515"/>
            <a:ext cx="1245767" cy="1299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 rot="423080">
            <a:off x="2408384" y="3560136"/>
            <a:ext cx="1273230" cy="1299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 rot="1081822">
            <a:off x="4474201" y="2286164"/>
            <a:ext cx="1652552" cy="1299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 rot="-1089716">
            <a:off x="4489036" y="3263098"/>
            <a:ext cx="1652530" cy="13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 rot="-1345">
            <a:off x="4543050" y="2773637"/>
            <a:ext cx="1533300" cy="13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 txBox="1"/>
          <p:nvPr/>
        </p:nvSpPr>
        <p:spPr>
          <a:xfrm>
            <a:off x="2802850" y="1845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m1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925300" y="22922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m2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698175" y="2663762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m3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2550125" y="31841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m4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2802862" y="33309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m5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4898000" y="19874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m6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4898000" y="2531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m7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4897975" y="30746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m8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1705350" y="1052300"/>
            <a:ext cx="599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Input</a:t>
            </a:r>
          </a:p>
        </p:txBody>
      </p:sp>
      <p:sp>
        <p:nvSpPr>
          <p:cNvPr id="335" name="Shape 335"/>
          <p:cNvSpPr txBox="1"/>
          <p:nvPr>
            <p:ph idx="2" type="body"/>
          </p:nvPr>
        </p:nvSpPr>
        <p:spPr>
          <a:xfrm>
            <a:off x="6095250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1121700" y="2143775"/>
            <a:ext cx="401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x1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1121700" y="3165075"/>
            <a:ext cx="401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x2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3845475" y="16895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f3(x)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3836800" y="2588400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f4(x)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3845475" y="348722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f5(x)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2698175" y="4075975"/>
            <a:ext cx="2285399" cy="69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f3(x) = y1 * m1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f4(x) = y1 * m2 + y2 * m4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f5(x) = y1 * m3 + y2 * m5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6235050" y="26374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f6(x)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823900" y="3987550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f6(x) = y3 * m6 + y4* m7 + y5 * m8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1712000" y="21437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f1(x)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1712000" y="31650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f2(x)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Neural Network Example - Calculate Error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3705675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352" name="Shape 352"/>
          <p:cNvSpPr/>
          <p:nvPr/>
        </p:nvSpPr>
        <p:spPr>
          <a:xfrm>
            <a:off x="1610550" y="19874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1610550" y="30087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3705675" y="333092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3705675" y="2432100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3705675" y="153327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6095250" y="2481175"/>
            <a:ext cx="789000" cy="7589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 rot="-665027">
            <a:off x="2553254" y="2082260"/>
            <a:ext cx="998729" cy="1299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 rot="948437">
            <a:off x="2482396" y="2531343"/>
            <a:ext cx="1179504" cy="1300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 rot="2164856">
            <a:off x="2265447" y="3035643"/>
            <a:ext cx="1533805" cy="1299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 rot="-784145">
            <a:off x="2461991" y="3078515"/>
            <a:ext cx="1245767" cy="1299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 rot="423080">
            <a:off x="2408384" y="3560136"/>
            <a:ext cx="1273230" cy="1299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 rot="1081822">
            <a:off x="4474201" y="2286164"/>
            <a:ext cx="1652552" cy="1299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 rot="-1089716">
            <a:off x="4489036" y="3263098"/>
            <a:ext cx="1652530" cy="13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 rot="-1345">
            <a:off x="4543050" y="2773637"/>
            <a:ext cx="1533300" cy="13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 txBox="1"/>
          <p:nvPr/>
        </p:nvSpPr>
        <p:spPr>
          <a:xfrm>
            <a:off x="2802850" y="1845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m1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x="2925300" y="22922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m2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2698175" y="2663762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m3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550125" y="31841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m4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x="2802862" y="33309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m5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4898000" y="19874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m6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4898000" y="2531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m7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4897975" y="30746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m8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1705350" y="1052300"/>
            <a:ext cx="599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Input</a:t>
            </a:r>
          </a:p>
        </p:txBody>
      </p:sp>
      <p:sp>
        <p:nvSpPr>
          <p:cNvPr id="375" name="Shape 375"/>
          <p:cNvSpPr txBox="1"/>
          <p:nvPr>
            <p:ph idx="2" type="body"/>
          </p:nvPr>
        </p:nvSpPr>
        <p:spPr>
          <a:xfrm>
            <a:off x="6095250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1121700" y="2143775"/>
            <a:ext cx="401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x1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1121700" y="3165075"/>
            <a:ext cx="401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x2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3845475" y="16895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f3(x)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3836800" y="2588400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f4(x)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3845475" y="348722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f5(x)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6235050" y="26374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f6(x)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1712000" y="21437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f1(x)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1712000" y="31650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f2(x)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6962100" y="2476050"/>
            <a:ext cx="20574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Error = Actual Output -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Desired output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Neural Network Example - Back-Propagate Error</a:t>
            </a:r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3705675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391" name="Shape 391"/>
          <p:cNvSpPr/>
          <p:nvPr/>
        </p:nvSpPr>
        <p:spPr>
          <a:xfrm>
            <a:off x="1610550" y="19874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1610550" y="30087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3705675" y="333092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3705675" y="2432100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3705675" y="153327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6095250" y="2481175"/>
            <a:ext cx="789000" cy="7589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/>
        </p:nvSpPr>
        <p:spPr>
          <a:xfrm rot="-665027">
            <a:off x="2553254" y="2082260"/>
            <a:ext cx="998729" cy="1299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/>
        </p:nvSpPr>
        <p:spPr>
          <a:xfrm rot="948437">
            <a:off x="2482396" y="2531343"/>
            <a:ext cx="1179504" cy="1300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/>
        </p:nvSpPr>
        <p:spPr>
          <a:xfrm rot="2164856">
            <a:off x="2265447" y="3035643"/>
            <a:ext cx="1533805" cy="1299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 rot="-784145">
            <a:off x="2461991" y="3078515"/>
            <a:ext cx="1245767" cy="1299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/>
        </p:nvSpPr>
        <p:spPr>
          <a:xfrm rot="423080">
            <a:off x="2408384" y="3560136"/>
            <a:ext cx="1273230" cy="1299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/>
        </p:nvSpPr>
        <p:spPr>
          <a:xfrm rot="1081822">
            <a:off x="4474201" y="2286164"/>
            <a:ext cx="1652552" cy="1299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/>
        </p:nvSpPr>
        <p:spPr>
          <a:xfrm rot="-1089716">
            <a:off x="4489036" y="3263098"/>
            <a:ext cx="1652530" cy="13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/>
          <p:nvPr/>
        </p:nvSpPr>
        <p:spPr>
          <a:xfrm rot="-1345">
            <a:off x="4543050" y="2773637"/>
            <a:ext cx="1533300" cy="13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 txBox="1"/>
          <p:nvPr/>
        </p:nvSpPr>
        <p:spPr>
          <a:xfrm>
            <a:off x="2802850" y="1845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m1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2925300" y="22922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m2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2698175" y="2663762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m3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2550125" y="31841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m4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2802862" y="33309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m5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4898000" y="19874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m6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4898000" y="2531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m7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4897975" y="30746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m8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1705350" y="1052300"/>
            <a:ext cx="599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Input</a:t>
            </a:r>
          </a:p>
        </p:txBody>
      </p:sp>
      <p:sp>
        <p:nvSpPr>
          <p:cNvPr id="414" name="Shape 414"/>
          <p:cNvSpPr txBox="1"/>
          <p:nvPr>
            <p:ph idx="2" type="body"/>
          </p:nvPr>
        </p:nvSpPr>
        <p:spPr>
          <a:xfrm>
            <a:off x="6095250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1121700" y="2143775"/>
            <a:ext cx="401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x1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121700" y="3165075"/>
            <a:ext cx="401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x2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3845475" y="16895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f3(x)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3836800" y="2588400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f4(x)</a:t>
            </a:r>
          </a:p>
        </p:txBody>
      </p:sp>
      <p:sp>
        <p:nvSpPr>
          <p:cNvPr id="419" name="Shape 419"/>
          <p:cNvSpPr txBox="1"/>
          <p:nvPr/>
        </p:nvSpPr>
        <p:spPr>
          <a:xfrm>
            <a:off x="3845475" y="348722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f5(x)</a:t>
            </a:r>
          </a:p>
        </p:txBody>
      </p:sp>
      <p:sp>
        <p:nvSpPr>
          <p:cNvPr id="420" name="Shape 420"/>
          <p:cNvSpPr txBox="1"/>
          <p:nvPr/>
        </p:nvSpPr>
        <p:spPr>
          <a:xfrm>
            <a:off x="6235050" y="26374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f6(x)</a:t>
            </a:r>
          </a:p>
        </p:txBody>
      </p:sp>
      <p:sp>
        <p:nvSpPr>
          <p:cNvPr id="421" name="Shape 421"/>
          <p:cNvSpPr txBox="1"/>
          <p:nvPr/>
        </p:nvSpPr>
        <p:spPr>
          <a:xfrm>
            <a:off x="1712000" y="21437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f1(x)</a:t>
            </a:r>
          </a:p>
        </p:txBody>
      </p:sp>
      <p:sp>
        <p:nvSpPr>
          <p:cNvPr id="422" name="Shape 422"/>
          <p:cNvSpPr txBox="1"/>
          <p:nvPr/>
        </p:nvSpPr>
        <p:spPr>
          <a:xfrm>
            <a:off x="1712000" y="31650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f2(x)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5485950" y="3987550"/>
            <a:ext cx="20844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Error6 = Actual Output - 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/>
              <a:t>Desired output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3183075" y="4260475"/>
            <a:ext cx="1834200" cy="7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Error3 = Error6 * m6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Error4 = Error6 * m7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Error5 = Error6 * m8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929475" y="3998075"/>
            <a:ext cx="22536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error on input neurons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Neural Network Example - Adjust weights</a:t>
            </a:r>
          </a:p>
        </p:txBody>
      </p:sp>
      <p:sp>
        <p:nvSpPr>
          <p:cNvPr id="431" name="Shape 431"/>
          <p:cNvSpPr txBox="1"/>
          <p:nvPr>
            <p:ph idx="1" type="body"/>
          </p:nvPr>
        </p:nvSpPr>
        <p:spPr>
          <a:xfrm>
            <a:off x="3705675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Hidden</a:t>
            </a:r>
          </a:p>
        </p:txBody>
      </p:sp>
      <p:sp>
        <p:nvSpPr>
          <p:cNvPr id="432" name="Shape 432"/>
          <p:cNvSpPr/>
          <p:nvPr/>
        </p:nvSpPr>
        <p:spPr>
          <a:xfrm>
            <a:off x="1610550" y="19874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1610550" y="3008775"/>
            <a:ext cx="789000" cy="758999"/>
          </a:xfrm>
          <a:prstGeom prst="ellipse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3705675" y="333092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3705675" y="2432100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3705675" y="1533275"/>
            <a:ext cx="789000" cy="758999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6095250" y="2481175"/>
            <a:ext cx="789000" cy="7589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/>
        </p:nvSpPr>
        <p:spPr>
          <a:xfrm rot="-665027">
            <a:off x="2553254" y="2082260"/>
            <a:ext cx="998729" cy="1299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/>
        </p:nvSpPr>
        <p:spPr>
          <a:xfrm rot="948437">
            <a:off x="2482396" y="2531343"/>
            <a:ext cx="1179504" cy="1300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/>
        </p:nvSpPr>
        <p:spPr>
          <a:xfrm rot="2164856">
            <a:off x="2265447" y="3035643"/>
            <a:ext cx="1533805" cy="1299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1" name="Shape 441"/>
          <p:cNvSpPr/>
          <p:nvPr/>
        </p:nvSpPr>
        <p:spPr>
          <a:xfrm rot="-784145">
            <a:off x="2461991" y="3078515"/>
            <a:ext cx="1245767" cy="1299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/>
        </p:nvSpPr>
        <p:spPr>
          <a:xfrm rot="423080">
            <a:off x="2408384" y="3560136"/>
            <a:ext cx="1273230" cy="12997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3" name="Shape 443"/>
          <p:cNvSpPr/>
          <p:nvPr/>
        </p:nvSpPr>
        <p:spPr>
          <a:xfrm rot="1081822">
            <a:off x="4474201" y="2286164"/>
            <a:ext cx="1652552" cy="12997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/>
        </p:nvSpPr>
        <p:spPr>
          <a:xfrm rot="-1089716">
            <a:off x="4489036" y="3263098"/>
            <a:ext cx="1652530" cy="130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/>
        </p:nvSpPr>
        <p:spPr>
          <a:xfrm rot="-1345">
            <a:off x="4543050" y="2773637"/>
            <a:ext cx="1533300" cy="13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6" name="Shape 446"/>
          <p:cNvSpPr txBox="1"/>
          <p:nvPr/>
        </p:nvSpPr>
        <p:spPr>
          <a:xfrm>
            <a:off x="2802850" y="1845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m1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2925300" y="22922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m2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2698175" y="2663762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m3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2550125" y="31841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m4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2802862" y="33309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m5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x="4898000" y="198747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m6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4898000" y="2531050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m7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4897975" y="3074625"/>
            <a:ext cx="499500" cy="408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m8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x="1705350" y="1052300"/>
            <a:ext cx="599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Input</a:t>
            </a:r>
          </a:p>
        </p:txBody>
      </p:sp>
      <p:sp>
        <p:nvSpPr>
          <p:cNvPr id="455" name="Shape 455"/>
          <p:cNvSpPr txBox="1"/>
          <p:nvPr>
            <p:ph idx="2" type="body"/>
          </p:nvPr>
        </p:nvSpPr>
        <p:spPr>
          <a:xfrm>
            <a:off x="6095250" y="1036100"/>
            <a:ext cx="789000" cy="47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1121700" y="2143775"/>
            <a:ext cx="401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x1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1121700" y="3165075"/>
            <a:ext cx="4013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x2</a:t>
            </a:r>
          </a:p>
        </p:txBody>
      </p:sp>
      <p:sp>
        <p:nvSpPr>
          <p:cNvPr id="458" name="Shape 458"/>
          <p:cNvSpPr txBox="1"/>
          <p:nvPr/>
        </p:nvSpPr>
        <p:spPr>
          <a:xfrm>
            <a:off x="3845475" y="16895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f3(x)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3836800" y="2588400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f4(x)</a:t>
            </a:r>
          </a:p>
        </p:txBody>
      </p:sp>
      <p:sp>
        <p:nvSpPr>
          <p:cNvPr id="460" name="Shape 460"/>
          <p:cNvSpPr txBox="1"/>
          <p:nvPr/>
        </p:nvSpPr>
        <p:spPr>
          <a:xfrm>
            <a:off x="3845475" y="348722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f5(x)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6235050" y="26374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f6(x)</a:t>
            </a:r>
          </a:p>
        </p:txBody>
      </p:sp>
      <p:sp>
        <p:nvSpPr>
          <p:cNvPr id="462" name="Shape 462"/>
          <p:cNvSpPr txBox="1"/>
          <p:nvPr/>
        </p:nvSpPr>
        <p:spPr>
          <a:xfrm>
            <a:off x="1712000" y="21437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f1(x)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1712000" y="3165075"/>
            <a:ext cx="649199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f2(x)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929475" y="4075975"/>
            <a:ext cx="23730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m1’ = m1 + c*Error3*f3’(y1)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m2’ = m2 + c*Error4*f4’(y1)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m3’ = m3 + c*Error5*f5’(y1)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m4’ = m4 + c*Error4*f4’(y2)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4128800" y="4075975"/>
            <a:ext cx="2812500" cy="10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m5’ = m5 + c*Error5*f5’(y2)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m6’ = m6 + c*Error6*f6’(y3)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m7’ = m7 + c*Error6*f6’(y4)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m8’ = m8 + c*Error6*f6’(y5)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66" name="Shape 466"/>
          <p:cNvSpPr txBox="1"/>
          <p:nvPr/>
        </p:nvSpPr>
        <p:spPr>
          <a:xfrm>
            <a:off x="43350" y="3817725"/>
            <a:ext cx="1854299" cy="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/>
              <a:t>c = Learning Rate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Shape 4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906" y="362031"/>
            <a:ext cx="7987224" cy="437092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Shape 47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More on Back-Propagation</a:t>
            </a: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Artificial Neural Networks in video games</a:t>
            </a:r>
          </a:p>
        </p:txBody>
      </p:sp>
      <p:sp>
        <p:nvSpPr>
          <p:cNvPr id="478" name="Shape 47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Colin McRae Rally 2.0 (PlayStation)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Same creators as the </a:t>
            </a:r>
            <a:r>
              <a:rPr i="1" lang="en"/>
              <a:t>Dirt</a:t>
            </a:r>
            <a:r>
              <a:rPr lang="en"/>
              <a:t> racing series.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AI opponents were modeled after how the developers handled their cars (going in and out of turns, accelerating, braking, driving on different surfaces, etc.)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Key to its success was determining the necessary input variables to monitor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Weights can be adjusted to give different “personalities” to the drivers</a:t>
            </a:r>
          </a:p>
        </p:txBody>
      </p:sp>
      <p:pic>
        <p:nvPicPr>
          <p:cNvPr id="479" name="Shape 4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050" y="445025"/>
            <a:ext cx="1592249" cy="159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9502" y="3705325"/>
            <a:ext cx="1841675" cy="13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Other Opportunities to Use ANNs in Games</a:t>
            </a:r>
          </a:p>
        </p:txBody>
      </p:sp>
      <p:sp>
        <p:nvSpPr>
          <p:cNvPr id="486" name="Shape 4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Threat Assessment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Enemy AI in an RTS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Inputs: Number of player ground units, number of player aerial units, an indication whether either is on the move, and the range to the ground or aerial units.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Outputs: Ground threat, aerial threat, ground and aerial threat, no threat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Attack or Flee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Enemy AI in an RPG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Many possible inputs: number of similar enemies within a near proximity (alone or in a group), health remaining, presently engaged in combat, range to the player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Could also take into account whether unit is a ranged or melee type attacker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Outputs: Attack, find cover, flee </a:t>
            </a:r>
          </a:p>
        </p:txBody>
      </p:sp>
      <p:pic>
        <p:nvPicPr>
          <p:cNvPr id="487" name="Shape 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5325" y="2217435"/>
            <a:ext cx="2086524" cy="12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Other Opportunities to Use ANNs in Games (cont.)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Anticipating the player’s next move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Enemy AI in fighting games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Example: 3 possible attacks from player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Inputs: Player’s last 3 attacks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en"/>
              <a:t>After many training sets, the AI would be able to predict the odds of a player’s next move based on the combination of his past 3 moves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Output: Likely next attack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94" name="Shape 4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4398" y="2924275"/>
            <a:ext cx="3307899" cy="192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ANFIS: Adaptive Neuro Fuzzy Inference System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Classical Sets vs. Fuzzy Sets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2099650"/>
            <a:ext cx="3999899" cy="2469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Classical Set: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apple1 fully participates in apple{ }, fully does not participate in notApple{ }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…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apple4 fully does not participate in apple{ }, fully participates in notApple{ }</a:t>
            </a:r>
          </a:p>
        </p:txBody>
      </p:sp>
      <p:sp>
        <p:nvSpPr>
          <p:cNvPr id="70" name="Shape 70"/>
          <p:cNvSpPr txBox="1"/>
          <p:nvPr>
            <p:ph idx="2" type="body"/>
          </p:nvPr>
        </p:nvSpPr>
        <p:spPr>
          <a:xfrm>
            <a:off x="4832400" y="2099575"/>
            <a:ext cx="3999899" cy="2469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Fuzzy Set: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apple1 participates 100% in apple{ }, 0% in notApple{ }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apple2 participates 70% in apple{ }, 30% in notApple{ }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...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323025" y="1148675"/>
            <a:ext cx="8520599" cy="826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apple = {...}	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notApple = {...}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ANFIS?</a:t>
            </a:r>
          </a:p>
        </p:txBody>
      </p:sp>
      <p:sp>
        <p:nvSpPr>
          <p:cNvPr id="505" name="Shape 5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Developed in the early 1990s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Inference system that combines neural networks and fuzzy logic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Allows users to use both systems in a single framework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Fuzzy rules with learning capability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Membership function parameters change as system learns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Can be calculated using back propagation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Can employ a genetic algorithm</a:t>
            </a:r>
          </a:p>
          <a:p>
            <a:pPr indent="-228600" lvl="1" marL="914400">
              <a:spcBef>
                <a:spcPts val="0"/>
              </a:spcBef>
            </a:pPr>
            <a:r>
              <a:rPr lang="en"/>
              <a:t>Fitness helps choose parameters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Robocup Simulation</a:t>
            </a:r>
          </a:p>
        </p:txBody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Soccer simulation league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Agents perform using AI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ANFIS implementation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Used to calculate player position</a:t>
            </a:r>
          </a:p>
        </p:txBody>
      </p:sp>
      <p:pic>
        <p:nvPicPr>
          <p:cNvPr id="512" name="Shape 5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900" y="1618434"/>
            <a:ext cx="3727274" cy="24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Robocup: ANFIS Implementation</a:t>
            </a:r>
          </a:p>
        </p:txBody>
      </p:sp>
      <p:pic>
        <p:nvPicPr>
          <p:cNvPr id="518" name="Shape 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660587"/>
            <a:ext cx="4286250" cy="193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9" name="Shape 519"/>
          <p:cNvCxnSpPr/>
          <p:nvPr/>
        </p:nvCxnSpPr>
        <p:spPr>
          <a:xfrm rot="10800000">
            <a:off x="2672275" y="3210574"/>
            <a:ext cx="0" cy="49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20" name="Shape 520"/>
          <p:cNvCxnSpPr/>
          <p:nvPr/>
        </p:nvCxnSpPr>
        <p:spPr>
          <a:xfrm rot="10800000">
            <a:off x="4021299" y="3282050"/>
            <a:ext cx="279000" cy="5771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21" name="Shape 521"/>
          <p:cNvCxnSpPr/>
          <p:nvPr/>
        </p:nvCxnSpPr>
        <p:spPr>
          <a:xfrm flipH="1" rot="10800000">
            <a:off x="4306800" y="3243049"/>
            <a:ext cx="252899" cy="6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22" name="Shape 522"/>
          <p:cNvCxnSpPr>
            <a:stCxn id="523" idx="1"/>
          </p:cNvCxnSpPr>
          <p:nvPr/>
        </p:nvCxnSpPr>
        <p:spPr>
          <a:xfrm rot="10800000">
            <a:off x="5318675" y="3424649"/>
            <a:ext cx="168600" cy="47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524" name="Shape 524"/>
          <p:cNvCxnSpPr/>
          <p:nvPr/>
        </p:nvCxnSpPr>
        <p:spPr>
          <a:xfrm flipH="1" rot="10800000">
            <a:off x="6187775" y="2957550"/>
            <a:ext cx="570900" cy="659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525" name="Shape 525"/>
          <p:cNvSpPr txBox="1"/>
          <p:nvPr/>
        </p:nvSpPr>
        <p:spPr>
          <a:xfrm>
            <a:off x="6992050" y="2782550"/>
            <a:ext cx="1089600" cy="36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Output Position</a:t>
            </a:r>
          </a:p>
        </p:txBody>
      </p:sp>
      <p:sp>
        <p:nvSpPr>
          <p:cNvPr id="526" name="Shape 526"/>
          <p:cNvSpPr txBox="1"/>
          <p:nvPr/>
        </p:nvSpPr>
        <p:spPr>
          <a:xfrm>
            <a:off x="2030150" y="3710075"/>
            <a:ext cx="1459499" cy="836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Map position input (ball and player) to membership function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3852725" y="3859250"/>
            <a:ext cx="9990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Calculate likelihood of behavior 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5487275" y="3362100"/>
            <a:ext cx="1271399" cy="107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200"/>
              <a:t>Calculate fuzzy parameters based on previous layers’ output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533" name="Shape 53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Short fuzzy logic tutorial: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3"/>
              </a:rPr>
              <a:t>http://cs.bilkent.edu.tr/~zeynep/files/short_fuzzy_logic_tutorial.pdf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4"/>
              </a:rPr>
              <a:t>http://citeseerx.ist.psu.edu/viewdoc/download?rep=rep1&amp;type=pdf&amp;doi=10.1.1.125.2096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5"/>
              </a:rPr>
              <a:t>http://purvag.com/blog/?p=284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6"/>
              </a:rPr>
              <a:t>http://www.maplesoft.com/applications/view.aspx?SID=1409&amp;view=html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7"/>
              </a:rPr>
              <a:t>http://www.mathworks.com/help/fuzzy/what-is-fuzzy-logic.html?refresh=true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8"/>
              </a:rPr>
              <a:t>http://www.mathworks.com/help/fuzzy/an-introductory-example-fuzzy-versus-nonfuzzy-logic.html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9"/>
              </a:rPr>
              <a:t>http://access.feld.cvut.cz/view.php?cisloclanku=2012080002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10"/>
              </a:rPr>
              <a:t>http://www.cs.princeton.edu/courses/archive/fall07/cos436/HIDDEN/Knapp/fuzzy004.htm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Fuzzy Logic Controllers: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11"/>
              </a:rPr>
              <a:t>http://www.ieejournal.com/Vol_5_No_6/Advanced%20Controllers%20Using%20Fuzzy%20Logic%20Controller%20(FLC)%20for%20Performance%20Improvement.pdf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Sources (cont.)</a:t>
            </a:r>
          </a:p>
        </p:txBody>
      </p:sp>
      <p:sp>
        <p:nvSpPr>
          <p:cNvPr id="539" name="Shape 53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The Pacman Source Code: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3"/>
              </a:rPr>
              <a:t>https://thepacman.codeplex.com/SourceControl/latest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Fuzzy Logic in Games: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  <a:hlinkClick r:id="rId4"/>
              </a:rPr>
              <a:t>http://www.academia.edu/6850195/The_use_of_Fuzzy_Logic_for_Artificial_Intelligence_in_Games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</a:rPr>
              <a:t>Helpful Videos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Pretty good explanation of fuzzy logic with examples: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https://www.youtube.com/watch?v=r804UF8Ia4c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Neuro-Fuzzy Modeling and Control: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http://ieeexplore.ieee.org/stamp/stamp.jsp?tp=&amp;arnumber=364486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Fuzzy Logic Is Used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459675" y="1391475"/>
            <a:ext cx="4311000" cy="3180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Step 1: Define Fuzzy Sets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Step 2: Define Fuzzy Rules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Step 3: Fuzzification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Step 4: Apply Fuzzy Rules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Step 5: Defuzzification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Ex: Car driving to destination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75" y="3094899"/>
            <a:ext cx="2944474" cy="1477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 flipH="1" rot="10800000">
            <a:off x="3975650" y="3776999"/>
            <a:ext cx="2671199" cy="123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0" name="Shape 80"/>
          <p:cNvSpPr txBox="1"/>
          <p:nvPr/>
        </p:nvSpPr>
        <p:spPr>
          <a:xfrm>
            <a:off x="4323525" y="3416575"/>
            <a:ext cx="1826399" cy="521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some distance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 1: Define Fuzzy Sets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function for set A at point x is denoted μA(x) upon interval [0, 1]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Distances will be Near, Medium, and Far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162" y="1826325"/>
            <a:ext cx="5869675" cy="29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/>
          <p:nvPr/>
        </p:nvSpPr>
        <p:spPr>
          <a:xfrm>
            <a:off x="3901100" y="4248975"/>
            <a:ext cx="2770500" cy="223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3975650" y="4112350"/>
            <a:ext cx="27705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30	           60	    100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 1: Define Fuzzy Sets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Speeds will be Slow, Medium, and Fast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862" y="1851175"/>
            <a:ext cx="5778275" cy="309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/>
          <p:nvPr/>
        </p:nvSpPr>
        <p:spPr>
          <a:xfrm>
            <a:off x="3267500" y="2071900"/>
            <a:ext cx="3267600" cy="310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3199125" y="1851175"/>
            <a:ext cx="41061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Slow	   Medium       Fast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 2: Define Fuzzy Rules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Rule 1: If distance is Near then speed is Slow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Rule 2: If distance is Medium then speed is Medium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Rule 3: If distance is Far then speed is Fast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Step 3: Fuzzification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Map actual values to their membership of all sets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Ex: Distance of 22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μNear(22) = 0.9, μMedium(22) = 0.1, μFar(22) = 0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47190" t="0"/>
          <a:stretch/>
        </p:blipFill>
        <p:spPr>
          <a:xfrm>
            <a:off x="2789476" y="2795375"/>
            <a:ext cx="3565050" cy="216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